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5"/>
  </p:notesMasterIdLst>
  <p:handoutMasterIdLst>
    <p:handoutMasterId r:id="rId126"/>
  </p:handoutMasterIdLst>
  <p:sldIdLst>
    <p:sldId id="625" r:id="rId2"/>
    <p:sldId id="741" r:id="rId3"/>
    <p:sldId id="767" r:id="rId4"/>
    <p:sldId id="749" r:id="rId5"/>
    <p:sldId id="750" r:id="rId6"/>
    <p:sldId id="628" r:id="rId7"/>
    <p:sldId id="770" r:id="rId8"/>
    <p:sldId id="751"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7" r:id="rId33"/>
    <p:sldId id="658" r:id="rId34"/>
    <p:sldId id="654" r:id="rId35"/>
    <p:sldId id="753" r:id="rId36"/>
    <p:sldId id="754" r:id="rId37"/>
    <p:sldId id="660" r:id="rId38"/>
    <p:sldId id="659" r:id="rId39"/>
    <p:sldId id="661" r:id="rId40"/>
    <p:sldId id="662" r:id="rId41"/>
    <p:sldId id="756" r:id="rId42"/>
    <p:sldId id="757" r:id="rId43"/>
    <p:sldId id="758" r:id="rId44"/>
    <p:sldId id="759" r:id="rId45"/>
    <p:sldId id="768"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693" r:id="rId71"/>
    <p:sldId id="694" r:id="rId72"/>
    <p:sldId id="695" r:id="rId73"/>
    <p:sldId id="696" r:id="rId74"/>
    <p:sldId id="697" r:id="rId75"/>
    <p:sldId id="698" r:id="rId76"/>
    <p:sldId id="699" r:id="rId77"/>
    <p:sldId id="742" r:id="rId78"/>
    <p:sldId id="743" r:id="rId79"/>
    <p:sldId id="744" r:id="rId80"/>
    <p:sldId id="745" r:id="rId81"/>
    <p:sldId id="766" r:id="rId82"/>
    <p:sldId id="746" r:id="rId83"/>
    <p:sldId id="769" r:id="rId84"/>
    <p:sldId id="700" r:id="rId85"/>
    <p:sldId id="701" r:id="rId86"/>
    <p:sldId id="702" r:id="rId87"/>
    <p:sldId id="703"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39" r:id="rId12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107" d="100"/>
          <a:sy n="107" d="100"/>
        </p:scale>
        <p:origin x="90"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1323682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10"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s://tmp.openrtm.org/openrtm/ja/tutorial/robomech2018"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ndo/xenial_package.g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Windows 10</a:t>
            </a:r>
          </a:p>
          <a:p>
            <a:pPr lvl="2" eaLnBrk="1" hangingPunct="1">
              <a:lnSpc>
                <a:spcPct val="80000"/>
              </a:lnSpc>
              <a:defRPr/>
            </a:pPr>
            <a:r>
              <a:rPr lang="ja-JP" altLang="en-US" sz="1600" kern="0" dirty="0">
                <a:solidFill>
                  <a:srgbClr val="5F5F5F"/>
                </a:solidFill>
              </a:rPr>
              <a:t>右下の「ここに入力して検索」に</a:t>
            </a:r>
            <a:r>
              <a:rPr lang="en-US" altLang="ja-JP" sz="1600" kern="0" dirty="0" err="1">
                <a:solidFill>
                  <a:srgbClr val="5F5F5F"/>
                </a:solidFill>
              </a:rPr>
              <a:t>OpenRTP</a:t>
            </a:r>
            <a:r>
              <a:rPr lang="ja-JP" altLang="en-US" sz="1600" kern="0" dirty="0">
                <a:solidFill>
                  <a:srgbClr val="5F5F5F"/>
                </a:solidFill>
              </a:rPr>
              <a:t>と入力して、表示された</a:t>
            </a:r>
            <a:r>
              <a:rPr lang="en-US" altLang="ja-JP" sz="1600" kern="0" dirty="0" err="1">
                <a:solidFill>
                  <a:srgbClr val="5F5F5F"/>
                </a:solidFill>
              </a:rPr>
              <a:t>OpenRTP</a:t>
            </a:r>
            <a:r>
              <a:rPr lang="ja-JP" altLang="en-US" sz="1600" kern="0" dirty="0">
                <a:solidFill>
                  <a:srgbClr val="5F5F5F"/>
                </a:solidFill>
              </a:rPr>
              <a:t>を起動</a:t>
            </a:r>
            <a:endParaRPr lang="en-US" altLang="ja-JP" sz="16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2" name="正方形/長方形 1">
            <a:extLst>
              <a:ext uri="{FF2B5EF4-FFF2-40B4-BE49-F238E27FC236}">
                <a16:creationId xmlns:a16="http://schemas.microsoft.com/office/drawing/2014/main" id="{86746213-A33A-407F-A8A5-CDD557BF50AA}"/>
              </a:ext>
            </a:extLst>
          </p:cNvPr>
          <p:cNvSpPr/>
          <p:nvPr/>
        </p:nvSpPr>
        <p:spPr>
          <a:xfrm>
            <a:off x="2006715" y="6146998"/>
            <a:ext cx="4883068" cy="307777"/>
          </a:xfrm>
          <a:prstGeom prst="rect">
            <a:avLst/>
          </a:prstGeom>
        </p:spPr>
        <p:txBody>
          <a:bodyPr wrap="none">
            <a:spAutoFit/>
          </a:bodyPr>
          <a:lstStyle/>
          <a:p>
            <a:r>
              <a:rPr lang="en-US" altLang="ja-JP" kern="0" dirty="0">
                <a:solidFill>
                  <a:srgbClr val="5F5F5F"/>
                </a:solidFill>
              </a:rPr>
              <a:t>※Release</a:t>
            </a:r>
            <a:r>
              <a:rPr lang="ja-JP" altLang="en-US" kern="0" dirty="0">
                <a:solidFill>
                  <a:srgbClr val="5F5F5F"/>
                </a:solidFill>
              </a:rPr>
              <a:t>版ではデスクトップにショートカットが作られる予定</a:t>
            </a:r>
            <a:endParaRPr lang="ja-JP"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22020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4" name="図 3">
            <a:extLst>
              <a:ext uri="{FF2B5EF4-FFF2-40B4-BE49-F238E27FC236}">
                <a16:creationId xmlns:a16="http://schemas.microsoft.com/office/drawing/2014/main" id="{8B158DFA-05E1-4395-A382-A4216E943D0F}"/>
              </a:ext>
            </a:extLst>
          </p:cNvPr>
          <p:cNvPicPr>
            <a:picLocks noChangeAspect="1"/>
          </p:cNvPicPr>
          <p:nvPr/>
        </p:nvPicPr>
        <p:blipFill>
          <a:blip r:embed="rId3"/>
          <a:stretch>
            <a:fillRect/>
          </a:stretch>
        </p:blipFill>
        <p:spPr>
          <a:xfrm>
            <a:off x="2708430" y="3023955"/>
            <a:ext cx="3564058" cy="37100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OpenRTM-aist_1.2.0</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endParaRPr lang="en-US" altLang="ja-JP" sz="20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solidFill>
                  <a:srgbClr val="5F5F5F"/>
                </a:solidFill>
                <a:hlinkClick r:id="rId3"/>
              </a:rPr>
              <a:t>https://tmp.openrtm.org/openrtm/ja/tutorial/robomech2018</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3" name="図 2">
            <a:extLst>
              <a:ext uri="{FF2B5EF4-FFF2-40B4-BE49-F238E27FC236}">
                <a16:creationId xmlns:a16="http://schemas.microsoft.com/office/drawing/2014/main" id="{97A157E6-BA66-4509-90F6-775820FF3F34}"/>
              </a:ext>
            </a:extLst>
          </p:cNvPr>
          <p:cNvPicPr>
            <a:picLocks noChangeAspect="1"/>
          </p:cNvPicPr>
          <p:nvPr/>
        </p:nvPicPr>
        <p:blipFill>
          <a:blip r:embed="rId4"/>
          <a:stretch>
            <a:fillRect/>
          </a:stretch>
        </p:blipFill>
        <p:spPr>
          <a:xfrm>
            <a:off x="2276745" y="1988840"/>
            <a:ext cx="4594749" cy="4783017"/>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38</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39</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39</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OpenRTM-aist-1.2.0-RC1_x86_64.msi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python-2.7.15.amd64.msi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PyYAML-3.11.win32-amd64-py2.7.exe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cmake-3.11.2-win32-win64-x64.msi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40</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40</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41</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41</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42</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42</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43</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43</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1707602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git clone </a:t>
            </a:r>
            <a:r>
              <a:rPr lang="en-US" altLang="ja-JP" sz="1200" dirty="0">
                <a:solidFill>
                  <a:srgbClr val="5F5F5F"/>
                </a:solidFill>
                <a:hlinkClick r:id="rId3"/>
              </a:rPr>
              <a:t>https://github.com/n-ando/xenial_package.git</a:t>
            </a:r>
            <a:endParaRPr lang="en-US" altLang="ja-JP" sz="1200" dirty="0">
              <a:solidFill>
                <a:srgbClr val="5F5F5F"/>
              </a:solidFill>
            </a:endParaRPr>
          </a:p>
          <a:p>
            <a:pPr lvl="1" eaLnBrk="1" hangingPunct="1">
              <a:lnSpc>
                <a:spcPct val="80000"/>
              </a:lnSpc>
            </a:pPr>
            <a:r>
              <a:rPr lang="en-US" altLang="ja-JP" sz="1200" dirty="0">
                <a:solidFill>
                  <a:srgbClr val="5F5F5F"/>
                </a:solidFill>
              </a:rPr>
              <a:t>$ cd </a:t>
            </a:r>
            <a:r>
              <a:rPr lang="en-US" altLang="ja-JP" sz="1200" dirty="0" err="1">
                <a:solidFill>
                  <a:srgbClr val="5F5F5F"/>
                </a:solidFill>
              </a:rPr>
              <a:t>xenial_package</a:t>
            </a:r>
            <a:r>
              <a:rPr lang="en-US" altLang="ja-JP" sz="1200" dirty="0">
                <a:solidFill>
                  <a:srgbClr val="5F5F5F"/>
                </a:solidFill>
              </a:rPr>
              <a:t>/</a:t>
            </a:r>
            <a:r>
              <a:rPr lang="en-US" altLang="ja-JP" sz="1200" dirty="0" err="1">
                <a:solidFill>
                  <a:srgbClr val="5F5F5F"/>
                </a:solidFill>
              </a:rPr>
              <a:t>xenial</a:t>
            </a:r>
            <a:r>
              <a:rPr lang="en-US" altLang="ja-JP" sz="1200" dirty="0">
                <a:solidFill>
                  <a:srgbClr val="5F5F5F"/>
                </a:solidFill>
              </a:rPr>
              <a:t>/main/binary-amd64/</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openrtm-aist-example_1.1.2-0_amd64.deb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openrtm-aist-dev_1.1.2-0_amd64.deb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openrtp_1.2.0-0_amd64.deb</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(Raspberry Pi</a:t>
            </a:r>
            <a:r>
              <a:rPr lang="ja-JP" altLang="en-US" sz="2400" dirty="0">
                <a:solidFill>
                  <a:srgbClr val="5F5F5F"/>
                </a:solidFill>
              </a:rPr>
              <a:t>マウス</a:t>
            </a:r>
            <a:r>
              <a:rPr lang="en-US" altLang="ja-JP" sz="2400" dirty="0">
                <a:solidFill>
                  <a:srgbClr val="5F5F5F"/>
                </a:solidFill>
              </a:rPr>
              <a:t>)</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センサ値が一定以上の場合に停止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52900" y="2295759"/>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63" y="1572652"/>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1658736"/>
            <a:ext cx="3626895" cy="1770264"/>
          </a:xfrm>
          <a:prstGeom prst="rect">
            <a:avLst/>
          </a:prstGeom>
        </p:spPr>
      </p:pic>
      <p:pic>
        <p:nvPicPr>
          <p:cNvPr id="4" name="図 3">
            <a:extLst>
              <a:ext uri="{FF2B5EF4-FFF2-40B4-BE49-F238E27FC236}">
                <a16:creationId xmlns:a16="http://schemas.microsoft.com/office/drawing/2014/main" id="{60D829B8-96AA-4612-8397-7FF34189B6CE}"/>
              </a:ext>
            </a:extLst>
          </p:cNvPr>
          <p:cNvPicPr>
            <a:picLocks noChangeAspect="1"/>
          </p:cNvPicPr>
          <p:nvPr/>
        </p:nvPicPr>
        <p:blipFill>
          <a:blip r:embed="rId5"/>
          <a:stretch>
            <a:fillRect/>
          </a:stretch>
        </p:blipFill>
        <p:spPr>
          <a:xfrm>
            <a:off x="774145" y="4004483"/>
            <a:ext cx="3447592" cy="245029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モーター電源投入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外側のスイッチをオンにする</a:t>
            </a:r>
            <a:endParaRPr lang="en-US" altLang="ja-JP" sz="18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08781" y="5139190"/>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FEB40B5E-ED72-40B1-93CA-79A24E644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263" y="2168289"/>
            <a:ext cx="2902217" cy="285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11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97</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34739</TotalTime>
  <Words>10477</Words>
  <Application>Microsoft Office PowerPoint</Application>
  <PresentationFormat>画面に合わせる (4:3)</PresentationFormat>
  <Paragraphs>1728</Paragraphs>
  <Slides>123</Slides>
  <Notes>118</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123</vt:i4>
      </vt:variant>
    </vt:vector>
  </HeadingPairs>
  <TitlesOfParts>
    <vt:vector size="128" baseType="lpstr">
      <vt:lpstr>ＭＳ Ｐゴシック</vt:lpstr>
      <vt:lpstr>ＭＳ Ｐ明朝</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動作確認</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 信彦</cp:lastModifiedBy>
  <cp:revision>1144</cp:revision>
  <cp:lastPrinted>2017-06-21T01:22:23Z</cp:lastPrinted>
  <dcterms:created xsi:type="dcterms:W3CDTF">2005-10-20T13:06:43Z</dcterms:created>
  <dcterms:modified xsi:type="dcterms:W3CDTF">2018-06-22T00:24:49Z</dcterms:modified>
</cp:coreProperties>
</file>